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3" r:id="rId17"/>
    <p:sldId id="268" r:id="rId18"/>
    <p:sldId id="263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84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784"/>
        <p:guide pos="192"/>
        <p:guide orient="horz" pos="1080"/>
        <p:guide orient="horz" pos="2160"/>
        <p:guide orient="horz"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UL KARGETI" userId="8b2a44dd1df947aa" providerId="LiveId" clId="{FDDB7A62-CC80-49E3-8204-35C328AD00BC}"/>
    <pc:docChg chg="undo custSel addSld delSld modSld">
      <pc:chgData name="RAHUL KARGETI" userId="8b2a44dd1df947aa" providerId="LiveId" clId="{FDDB7A62-CC80-49E3-8204-35C328AD00BC}" dt="2026-02-03T07:03:38.197" v="801" actId="20577"/>
      <pc:docMkLst>
        <pc:docMk/>
      </pc:docMkLst>
      <pc:sldChg chg="modSp mod">
        <pc:chgData name="RAHUL KARGETI" userId="8b2a44dd1df947aa" providerId="LiveId" clId="{FDDB7A62-CC80-49E3-8204-35C328AD00BC}" dt="2026-02-02T09:01:51.328" v="512" actId="20577"/>
        <pc:sldMkLst>
          <pc:docMk/>
          <pc:sldMk cId="0" sldId="256"/>
        </pc:sldMkLst>
        <pc:spChg chg="mod">
          <ac:chgData name="RAHUL KARGETI" userId="8b2a44dd1df947aa" providerId="LiveId" clId="{FDDB7A62-CC80-49E3-8204-35C328AD00BC}" dt="2026-02-02T09:01:51.328" v="512" actId="20577"/>
          <ac:spMkLst>
            <pc:docMk/>
            <pc:sldMk cId="0" sldId="256"/>
            <ac:spMk id="165" creationId="{00000000-0000-0000-0000-000000000000}"/>
          </ac:spMkLst>
        </pc:spChg>
      </pc:sldChg>
      <pc:sldChg chg="modSp mod">
        <pc:chgData name="RAHUL KARGETI" userId="8b2a44dd1df947aa" providerId="LiveId" clId="{FDDB7A62-CC80-49E3-8204-35C328AD00BC}" dt="2026-02-03T06:44:12.715" v="685" actId="20577"/>
        <pc:sldMkLst>
          <pc:docMk/>
          <pc:sldMk cId="0" sldId="262"/>
        </pc:sldMkLst>
        <pc:spChg chg="mod">
          <ac:chgData name="RAHUL KARGETI" userId="8b2a44dd1df947aa" providerId="LiveId" clId="{FDDB7A62-CC80-49E3-8204-35C328AD00BC}" dt="2026-02-03T06:44:12.715" v="685" actId="20577"/>
          <ac:spMkLst>
            <pc:docMk/>
            <pc:sldMk cId="0" sldId="262"/>
            <ac:spMk id="3" creationId="{A95C3691-C0C0-496B-AB90-A94E95135F29}"/>
          </ac:spMkLst>
        </pc:spChg>
        <pc:spChg chg="mod">
          <ac:chgData name="RAHUL KARGETI" userId="8b2a44dd1df947aa" providerId="LiveId" clId="{FDDB7A62-CC80-49E3-8204-35C328AD00BC}" dt="2026-02-03T06:43:35.955" v="682" actId="1076"/>
          <ac:spMkLst>
            <pc:docMk/>
            <pc:sldMk cId="0" sldId="262"/>
            <ac:spMk id="209" creationId="{00000000-0000-0000-0000-000000000000}"/>
          </ac:spMkLst>
        </pc:spChg>
      </pc:sldChg>
      <pc:sldChg chg="modSp mod">
        <pc:chgData name="RAHUL KARGETI" userId="8b2a44dd1df947aa" providerId="LiveId" clId="{FDDB7A62-CC80-49E3-8204-35C328AD00BC}" dt="2026-02-03T07:03:38.197" v="801" actId="20577"/>
        <pc:sldMkLst>
          <pc:docMk/>
          <pc:sldMk cId="0" sldId="263"/>
        </pc:sldMkLst>
        <pc:spChg chg="mod">
          <ac:chgData name="RAHUL KARGETI" userId="8b2a44dd1df947aa" providerId="LiveId" clId="{FDDB7A62-CC80-49E3-8204-35C328AD00BC}" dt="2026-02-03T07:03:38.197" v="801" actId="20577"/>
          <ac:spMkLst>
            <pc:docMk/>
            <pc:sldMk cId="0" sldId="263"/>
            <ac:spMk id="215" creationId="{00000000-0000-0000-0000-000000000000}"/>
          </ac:spMkLst>
        </pc:spChg>
      </pc:sldChg>
      <pc:sldChg chg="modSp mod">
        <pc:chgData name="RAHUL KARGETI" userId="8b2a44dd1df947aa" providerId="LiveId" clId="{FDDB7A62-CC80-49E3-8204-35C328AD00BC}" dt="2026-02-03T06:39:49.648" v="540" actId="20577"/>
        <pc:sldMkLst>
          <pc:docMk/>
          <pc:sldMk cId="4220717083" sldId="265"/>
        </pc:sldMkLst>
        <pc:spChg chg="mod">
          <ac:chgData name="RAHUL KARGETI" userId="8b2a44dd1df947aa" providerId="LiveId" clId="{FDDB7A62-CC80-49E3-8204-35C328AD00BC}" dt="2026-02-03T06:39:34.336" v="530" actId="20577"/>
          <ac:spMkLst>
            <pc:docMk/>
            <pc:sldMk cId="4220717083" sldId="265"/>
            <ac:spMk id="3" creationId="{1344194B-4917-425B-83BA-7DC5A8B5627E}"/>
          </ac:spMkLst>
        </pc:spChg>
        <pc:spChg chg="mod">
          <ac:chgData name="RAHUL KARGETI" userId="8b2a44dd1df947aa" providerId="LiveId" clId="{FDDB7A62-CC80-49E3-8204-35C328AD00BC}" dt="2026-02-03T06:39:49.648" v="540" actId="20577"/>
          <ac:spMkLst>
            <pc:docMk/>
            <pc:sldMk cId="4220717083" sldId="265"/>
            <ac:spMk id="4" creationId="{E023FC8E-B5B8-41F6-B652-B999AFD26EF0}"/>
          </ac:spMkLst>
        </pc:spChg>
      </pc:sldChg>
      <pc:sldChg chg="addSp delSp modSp mod">
        <pc:chgData name="RAHUL KARGETI" userId="8b2a44dd1df947aa" providerId="LiveId" clId="{FDDB7A62-CC80-49E3-8204-35C328AD00BC}" dt="2026-02-03T06:41:59.444" v="560" actId="1076"/>
        <pc:sldMkLst>
          <pc:docMk/>
          <pc:sldMk cId="3222512597" sldId="266"/>
        </pc:sldMkLst>
        <pc:spChg chg="mod">
          <ac:chgData name="RAHUL KARGETI" userId="8b2a44dd1df947aa" providerId="LiveId" clId="{FDDB7A62-CC80-49E3-8204-35C328AD00BC}" dt="2026-02-03T06:41:53.814" v="559" actId="1076"/>
          <ac:spMkLst>
            <pc:docMk/>
            <pc:sldMk cId="3222512597" sldId="266"/>
            <ac:spMk id="2" creationId="{E716A0BA-12A4-80F4-00D6-2417710546DF}"/>
          </ac:spMkLst>
        </pc:spChg>
        <pc:spChg chg="mod">
          <ac:chgData name="RAHUL KARGETI" userId="8b2a44dd1df947aa" providerId="LiveId" clId="{FDDB7A62-CC80-49E3-8204-35C328AD00BC}" dt="2026-02-03T06:41:50.718" v="558" actId="1076"/>
          <ac:spMkLst>
            <pc:docMk/>
            <pc:sldMk cId="3222512597" sldId="266"/>
            <ac:spMk id="4" creationId="{EC337928-5499-EDB0-03BC-4CF35BFF6EB8}"/>
          </ac:spMkLst>
        </pc:spChg>
        <pc:spChg chg="add del">
          <ac:chgData name="RAHUL KARGETI" userId="8b2a44dd1df947aa" providerId="LiveId" clId="{FDDB7A62-CC80-49E3-8204-35C328AD00BC}" dt="2026-02-02T07:59:44.770" v="3" actId="478"/>
          <ac:spMkLst>
            <pc:docMk/>
            <pc:sldMk cId="3222512597" sldId="266"/>
            <ac:spMk id="5" creationId="{4E175464-4844-70AC-8A4C-E5F474BEF89A}"/>
          </ac:spMkLst>
        </pc:spChg>
        <pc:spChg chg="add mod">
          <ac:chgData name="RAHUL KARGETI" userId="8b2a44dd1df947aa" providerId="LiveId" clId="{FDDB7A62-CC80-49E3-8204-35C328AD00BC}" dt="2026-02-03T06:40:24.897" v="541" actId="1076"/>
          <ac:spMkLst>
            <pc:docMk/>
            <pc:sldMk cId="3222512597" sldId="266"/>
            <ac:spMk id="10" creationId="{3C5F1600-EAE3-5501-6F66-B53E8483312B}"/>
          </ac:spMkLst>
        </pc:spChg>
        <pc:spChg chg="add mod">
          <ac:chgData name="RAHUL KARGETI" userId="8b2a44dd1df947aa" providerId="LiveId" clId="{FDDB7A62-CC80-49E3-8204-35C328AD00BC}" dt="2026-02-03T06:40:58.112" v="548" actId="1076"/>
          <ac:spMkLst>
            <pc:docMk/>
            <pc:sldMk cId="3222512597" sldId="266"/>
            <ac:spMk id="11" creationId="{B12E65E7-AC06-F011-D92E-FA9922555011}"/>
          </ac:spMkLst>
        </pc:spChg>
        <pc:spChg chg="add mod">
          <ac:chgData name="RAHUL KARGETI" userId="8b2a44dd1df947aa" providerId="LiveId" clId="{FDDB7A62-CC80-49E3-8204-35C328AD00BC}" dt="2026-02-03T06:41:23.677" v="552" actId="1076"/>
          <ac:spMkLst>
            <pc:docMk/>
            <pc:sldMk cId="3222512597" sldId="266"/>
            <ac:spMk id="15" creationId="{8A6CA902-FD43-C408-6721-040C8A3EBD50}"/>
          </ac:spMkLst>
        </pc:spChg>
        <pc:spChg chg="add mod">
          <ac:chgData name="RAHUL KARGETI" userId="8b2a44dd1df947aa" providerId="LiveId" clId="{FDDB7A62-CC80-49E3-8204-35C328AD00BC}" dt="2026-02-03T06:41:45.301" v="557" actId="14100"/>
          <ac:spMkLst>
            <pc:docMk/>
            <pc:sldMk cId="3222512597" sldId="266"/>
            <ac:spMk id="16" creationId="{0CDE5BC4-73F2-9DA5-A3D2-834A6DF410C8}"/>
          </ac:spMkLst>
        </pc:spChg>
        <pc:spChg chg="add mod">
          <ac:chgData name="RAHUL KARGETI" userId="8b2a44dd1df947aa" providerId="LiveId" clId="{FDDB7A62-CC80-49E3-8204-35C328AD00BC}" dt="2026-02-03T06:41:19.312" v="551" actId="1076"/>
          <ac:spMkLst>
            <pc:docMk/>
            <pc:sldMk cId="3222512597" sldId="266"/>
            <ac:spMk id="19" creationId="{DD935464-2BD7-94A0-DE3C-78C80E268E97}"/>
          </ac:spMkLst>
        </pc:spChg>
        <pc:spChg chg="add mod">
          <ac:chgData name="RAHUL KARGETI" userId="8b2a44dd1df947aa" providerId="LiveId" clId="{FDDB7A62-CC80-49E3-8204-35C328AD00BC}" dt="2026-02-03T06:41:33.264" v="554" actId="1076"/>
          <ac:spMkLst>
            <pc:docMk/>
            <pc:sldMk cId="3222512597" sldId="266"/>
            <ac:spMk id="20" creationId="{53B6FCB4-5169-BF11-7C1B-481E9E894D0A}"/>
          </ac:spMkLst>
        </pc:spChg>
        <pc:spChg chg="add mod">
          <ac:chgData name="RAHUL KARGETI" userId="8b2a44dd1df947aa" providerId="LiveId" clId="{FDDB7A62-CC80-49E3-8204-35C328AD00BC}" dt="2026-02-03T06:41:06.822" v="550" actId="14100"/>
          <ac:spMkLst>
            <pc:docMk/>
            <pc:sldMk cId="3222512597" sldId="266"/>
            <ac:spMk id="44" creationId="{97CB5055-B820-7DE7-25E5-6E0E20FB3857}"/>
          </ac:spMkLst>
        </pc:spChg>
        <pc:spChg chg="mod">
          <ac:chgData name="RAHUL KARGETI" userId="8b2a44dd1df947aa" providerId="LiveId" clId="{FDDB7A62-CC80-49E3-8204-35C328AD00BC}" dt="2026-02-03T06:41:59.444" v="560" actId="1076"/>
          <ac:spMkLst>
            <pc:docMk/>
            <pc:sldMk cId="3222512597" sldId="266"/>
            <ac:spMk id="209" creationId="{00000000-0000-0000-0000-000000000000}"/>
          </ac:spMkLst>
        </pc:spChg>
        <pc:picChg chg="del mod">
          <ac:chgData name="RAHUL KARGETI" userId="8b2a44dd1df947aa" providerId="LiveId" clId="{FDDB7A62-CC80-49E3-8204-35C328AD00BC}" dt="2026-02-02T08:08:47.197" v="313" actId="478"/>
          <ac:picMkLst>
            <pc:docMk/>
            <pc:sldMk cId="3222512597" sldId="266"/>
            <ac:picMk id="3" creationId="{E1A14065-A4F3-4078-A966-7FCB44B8C81D}"/>
          </ac:picMkLst>
        </pc:picChg>
        <pc:inkChg chg="add del">
          <ac:chgData name="RAHUL KARGETI" userId="8b2a44dd1df947aa" providerId="LiveId" clId="{FDDB7A62-CC80-49E3-8204-35C328AD00BC}" dt="2026-02-02T08:04:03.318" v="147" actId="9405"/>
          <ac:inkMkLst>
            <pc:docMk/>
            <pc:sldMk cId="3222512597" sldId="266"/>
            <ac:inkMk id="12" creationId="{949E95B0-CF63-640A-1F57-0980FB66078D}"/>
          </ac:inkMkLst>
        </pc:inkChg>
        <pc:inkChg chg="add">
          <ac:chgData name="RAHUL KARGETI" userId="8b2a44dd1df947aa" providerId="LiveId" clId="{FDDB7A62-CC80-49E3-8204-35C328AD00BC}" dt="2026-02-02T08:03:55.266" v="143"/>
          <ac:inkMkLst>
            <pc:docMk/>
            <pc:sldMk cId="3222512597" sldId="266"/>
            <ac:inkMk id="13" creationId="{E12D7621-278A-48DA-F0A3-D2E355E323A5}"/>
          </ac:inkMkLst>
        </pc:inkChg>
        <pc:inkChg chg="add del">
          <ac:chgData name="RAHUL KARGETI" userId="8b2a44dd1df947aa" providerId="LiveId" clId="{FDDB7A62-CC80-49E3-8204-35C328AD00BC}" dt="2026-02-02T08:04:02.040" v="145" actId="9405"/>
          <ac:inkMkLst>
            <pc:docMk/>
            <pc:sldMk cId="3222512597" sldId="266"/>
            <ac:inkMk id="14" creationId="{6CB026D4-30F4-DD29-AEBE-B6906B472302}"/>
          </ac:inkMkLst>
        </pc:inkChg>
        <pc:cxnChg chg="add del mod">
          <ac:chgData name="RAHUL KARGETI" userId="8b2a44dd1df947aa" providerId="LiveId" clId="{FDDB7A62-CC80-49E3-8204-35C328AD00BC}" dt="2026-02-02T08:13:48.778" v="364" actId="478"/>
          <ac:cxnSpMkLst>
            <pc:docMk/>
            <pc:sldMk cId="3222512597" sldId="266"/>
            <ac:cxnSpMk id="7" creationId="{62617D9B-689E-F695-567B-1DAC26FFAE69}"/>
          </ac:cxnSpMkLst>
        </pc:cxnChg>
        <pc:cxnChg chg="add del mod">
          <ac:chgData name="RAHUL KARGETI" userId="8b2a44dd1df947aa" providerId="LiveId" clId="{FDDB7A62-CC80-49E3-8204-35C328AD00BC}" dt="2026-02-02T08:13:34.300" v="362" actId="478"/>
          <ac:cxnSpMkLst>
            <pc:docMk/>
            <pc:sldMk cId="3222512597" sldId="266"/>
            <ac:cxnSpMk id="22" creationId="{77F0DCEE-C393-878C-E3D6-D3EBA8347002}"/>
          </ac:cxnSpMkLst>
        </pc:cxnChg>
        <pc:cxnChg chg="add mod">
          <ac:chgData name="RAHUL KARGETI" userId="8b2a44dd1df947aa" providerId="LiveId" clId="{FDDB7A62-CC80-49E3-8204-35C328AD00BC}" dt="2026-02-03T06:41:19.312" v="551" actId="1076"/>
          <ac:cxnSpMkLst>
            <pc:docMk/>
            <pc:sldMk cId="3222512597" sldId="266"/>
            <ac:cxnSpMk id="24" creationId="{F3B301FF-4E63-7231-815E-A6D3ACD14C35}"/>
          </ac:cxnSpMkLst>
        </pc:cxnChg>
        <pc:cxnChg chg="add mod">
          <ac:chgData name="RAHUL KARGETI" userId="8b2a44dd1df947aa" providerId="LiveId" clId="{FDDB7A62-CC80-49E3-8204-35C328AD00BC}" dt="2026-02-03T06:41:23.677" v="552" actId="1076"/>
          <ac:cxnSpMkLst>
            <pc:docMk/>
            <pc:sldMk cId="3222512597" sldId="266"/>
            <ac:cxnSpMk id="29" creationId="{3671EF51-9F3D-3C76-1909-059B4AB6D7AF}"/>
          </ac:cxnSpMkLst>
        </pc:cxnChg>
        <pc:cxnChg chg="add mod">
          <ac:chgData name="RAHUL KARGETI" userId="8b2a44dd1df947aa" providerId="LiveId" clId="{FDDB7A62-CC80-49E3-8204-35C328AD00BC}" dt="2026-02-03T06:41:50.718" v="558" actId="1076"/>
          <ac:cxnSpMkLst>
            <pc:docMk/>
            <pc:sldMk cId="3222512597" sldId="266"/>
            <ac:cxnSpMk id="31" creationId="{B17C09AA-0C70-EE00-8415-60D4BF708C9F}"/>
          </ac:cxnSpMkLst>
        </pc:cxnChg>
        <pc:cxnChg chg="add del mod">
          <ac:chgData name="RAHUL KARGETI" userId="8b2a44dd1df947aa" providerId="LiveId" clId="{FDDB7A62-CC80-49E3-8204-35C328AD00BC}" dt="2026-02-02T08:14:05.107" v="368" actId="478"/>
          <ac:cxnSpMkLst>
            <pc:docMk/>
            <pc:sldMk cId="3222512597" sldId="266"/>
            <ac:cxnSpMk id="33" creationId="{052ED7EC-716F-9B31-5863-B82793D8E10A}"/>
          </ac:cxnSpMkLst>
        </pc:cxnChg>
        <pc:cxnChg chg="add mod">
          <ac:chgData name="RAHUL KARGETI" userId="8b2a44dd1df947aa" providerId="LiveId" clId="{FDDB7A62-CC80-49E3-8204-35C328AD00BC}" dt="2026-02-03T06:41:53.814" v="559" actId="1076"/>
          <ac:cxnSpMkLst>
            <pc:docMk/>
            <pc:sldMk cId="3222512597" sldId="266"/>
            <ac:cxnSpMk id="36" creationId="{3EAD0E48-235A-F5AA-9616-7CF391430859}"/>
          </ac:cxnSpMkLst>
        </pc:cxnChg>
        <pc:cxnChg chg="add mod">
          <ac:chgData name="RAHUL KARGETI" userId="8b2a44dd1df947aa" providerId="LiveId" clId="{FDDB7A62-CC80-49E3-8204-35C328AD00BC}" dt="2026-02-03T06:40:58.112" v="548" actId="1076"/>
          <ac:cxnSpMkLst>
            <pc:docMk/>
            <pc:sldMk cId="3222512597" sldId="266"/>
            <ac:cxnSpMk id="38" creationId="{8DDED169-ACC6-CA90-B12D-CC1E75988CD3}"/>
          </ac:cxnSpMkLst>
        </pc:cxnChg>
        <pc:cxnChg chg="add mod">
          <ac:chgData name="RAHUL KARGETI" userId="8b2a44dd1df947aa" providerId="LiveId" clId="{FDDB7A62-CC80-49E3-8204-35C328AD00BC}" dt="2026-02-03T06:41:45.301" v="557" actId="14100"/>
          <ac:cxnSpMkLst>
            <pc:docMk/>
            <pc:sldMk cId="3222512597" sldId="266"/>
            <ac:cxnSpMk id="40" creationId="{1240DC4D-4B22-62E0-050D-AC1E3BC7AF8F}"/>
          </ac:cxnSpMkLst>
        </pc:cxnChg>
        <pc:cxnChg chg="add mod">
          <ac:chgData name="RAHUL KARGETI" userId="8b2a44dd1df947aa" providerId="LiveId" clId="{FDDB7A62-CC80-49E3-8204-35C328AD00BC}" dt="2026-02-03T06:41:33.264" v="554" actId="1076"/>
          <ac:cxnSpMkLst>
            <pc:docMk/>
            <pc:sldMk cId="3222512597" sldId="266"/>
            <ac:cxnSpMk id="43" creationId="{B139D3A3-2696-D98D-A4E8-9C50241C8381}"/>
          </ac:cxnSpMkLst>
        </pc:cxnChg>
        <pc:cxnChg chg="add mod">
          <ac:chgData name="RAHUL KARGETI" userId="8b2a44dd1df947aa" providerId="LiveId" clId="{FDDB7A62-CC80-49E3-8204-35C328AD00BC}" dt="2026-02-03T06:41:06.822" v="550" actId="14100"/>
          <ac:cxnSpMkLst>
            <pc:docMk/>
            <pc:sldMk cId="3222512597" sldId="266"/>
            <ac:cxnSpMk id="47" creationId="{6DC37F95-2260-45C5-BE09-A9E0FA2FA306}"/>
          </ac:cxnSpMkLst>
        </pc:cxnChg>
      </pc:sldChg>
      <pc:sldChg chg="addSp delSp modSp mod">
        <pc:chgData name="RAHUL KARGETI" userId="8b2a44dd1df947aa" providerId="LiveId" clId="{FDDB7A62-CC80-49E3-8204-35C328AD00BC}" dt="2026-02-02T08:48:29.633" v="505" actId="14100"/>
        <pc:sldMkLst>
          <pc:docMk/>
          <pc:sldMk cId="3964728825" sldId="269"/>
        </pc:sldMkLst>
        <pc:picChg chg="add mod">
          <ac:chgData name="RAHUL KARGETI" userId="8b2a44dd1df947aa" providerId="LiveId" clId="{FDDB7A62-CC80-49E3-8204-35C328AD00BC}" dt="2026-02-02T08:48:29.633" v="505" actId="14100"/>
          <ac:picMkLst>
            <pc:docMk/>
            <pc:sldMk cId="3964728825" sldId="269"/>
            <ac:picMk id="3" creationId="{A5730A62-100B-DCF2-30B0-9F064912EEC7}"/>
          </ac:picMkLst>
        </pc:picChg>
        <pc:picChg chg="del">
          <ac:chgData name="RAHUL KARGETI" userId="8b2a44dd1df947aa" providerId="LiveId" clId="{FDDB7A62-CC80-49E3-8204-35C328AD00BC}" dt="2026-02-02T08:48:00.053" v="497" actId="478"/>
          <ac:picMkLst>
            <pc:docMk/>
            <pc:sldMk cId="3964728825" sldId="269"/>
            <ac:picMk id="9" creationId="{5B0E621B-530A-3772-6198-611F5532C5A4}"/>
          </ac:picMkLst>
        </pc:picChg>
      </pc:sldChg>
      <pc:sldChg chg="modSp mod">
        <pc:chgData name="RAHUL KARGETI" userId="8b2a44dd1df947aa" providerId="LiveId" clId="{FDDB7A62-CC80-49E3-8204-35C328AD00BC}" dt="2026-02-03T06:43:57.696" v="684" actId="255"/>
        <pc:sldMkLst>
          <pc:docMk/>
          <pc:sldMk cId="3270183114" sldId="271"/>
        </pc:sldMkLst>
        <pc:spChg chg="mod">
          <ac:chgData name="RAHUL KARGETI" userId="8b2a44dd1df947aa" providerId="LiveId" clId="{FDDB7A62-CC80-49E3-8204-35C328AD00BC}" dt="2026-02-03T06:43:57.696" v="684" actId="255"/>
          <ac:spMkLst>
            <pc:docMk/>
            <pc:sldMk cId="3270183114" sldId="271"/>
            <ac:spMk id="3" creationId="{0E3F10B0-0BC9-5D32-9A68-FB2345F0383C}"/>
          </ac:spMkLst>
        </pc:spChg>
      </pc:sldChg>
      <pc:sldChg chg="new del">
        <pc:chgData name="RAHUL KARGETI" userId="8b2a44dd1df947aa" providerId="LiveId" clId="{FDDB7A62-CC80-49E3-8204-35C328AD00BC}" dt="2026-02-02T08:01:09.414" v="21" actId="680"/>
        <pc:sldMkLst>
          <pc:docMk/>
          <pc:sldMk cId="973905809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0513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12" name="Google Shape;21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Speaker would be briefing the students that this content has been prepared for the educational purpose only and is referred from multiple sites which are cited in the last.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---------------------------------------------------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A disclaimer is a statement or notice that is intended to clarify, limit, or provide information about the scope, limitations, or potential risks associated with certain actions, information, products, services, or content. </a:t>
            </a: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0" i="0" u="none" strike="noStrike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0" i="0">
                <a:solidFill>
                  <a:srgbClr val="444444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b="0" i="0">
              <a:solidFill>
                <a:srgbClr val="444444"/>
              </a:solidFill>
              <a:highlight>
                <a:srgbClr val="F5F5F5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1">
              <a:solidFill>
                <a:srgbClr val="223366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63588"/>
            <a:ext cx="6704013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slide speaker will be introducing </a:t>
            </a:r>
            <a:r>
              <a:rPr lang="en-IN" sz="1800" b="1">
                <a:latin typeface="Arial"/>
                <a:ea typeface="Arial"/>
                <a:cs typeface="Arial"/>
                <a:sym typeface="Arial"/>
              </a:rPr>
              <a:t>the program and its outcomes.  The speaker will introduce himself in brief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/>
              <a:t>This slide, The speaker will talk about the content that we will be covering in this session as follows: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theory and psychology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User-Centered Design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Figma for UI/UX design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8362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b="1" dirty="0"/>
              <a:t>This slide, The speaker will talk about the content that we will be covering in this session as follows: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Importance of UI/UX in industry</a:t>
            </a:r>
            <a:endParaRPr sz="18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and Definitions of UI and 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Differences between UI/UX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Significance in Web Development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Design Principles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process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theory and psychology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Typography and readability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Layout and Spacing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design basics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and Accessibility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Usability Aspects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Content Accessibility Guidelines (WCAG)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Inclusive design practices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Centered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Design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research methods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Elements and Feedback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 Case Study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Discussing a popular UI/UX design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Hands-On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lang="en-IN" sz="1800" b="0" i="0" u="none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Figma</a:t>
            </a:r>
            <a:r>
              <a:rPr lang="en-IN" sz="1800" b="0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UI/UX design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 dirty="0"/>
          </a:p>
        </p:txBody>
      </p:sp>
      <p:sp>
        <p:nvSpPr>
          <p:cNvPr id="207" name="Google Shape;2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654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97814" y="126596"/>
            <a:ext cx="1748776" cy="58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 descr="A black background with a red and blue li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t="82036" b="14815"/>
          <a:stretch/>
        </p:blipFill>
        <p:spPr>
          <a:xfrm>
            <a:off x="0" y="6743065"/>
            <a:ext cx="12192000" cy="137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0464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 descr="A black screen with red and blue stripes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 t="94963"/>
          <a:stretch/>
        </p:blipFill>
        <p:spPr>
          <a:xfrm>
            <a:off x="0" y="6522720"/>
            <a:ext cx="12192000" cy="34543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/>
          <p:nvPr/>
        </p:nvSpPr>
        <p:spPr>
          <a:xfrm flipH="1">
            <a:off x="-95768" y="0"/>
            <a:ext cx="12207240" cy="6866573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16659" b="-1666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0" y="6660927"/>
            <a:ext cx="12181041" cy="198110"/>
          </a:xfrm>
          <a:custGeom>
            <a:avLst/>
            <a:gdLst/>
            <a:ahLst/>
            <a:cxnLst/>
            <a:rect l="l" t="t" r="r" b="b"/>
            <a:pathLst>
              <a:path w="17979397" h="921444" extrusionOk="0">
                <a:moveTo>
                  <a:pt x="0" y="0"/>
                </a:moveTo>
                <a:lnTo>
                  <a:pt x="17979397" y="0"/>
                </a:lnTo>
                <a:lnTo>
                  <a:pt x="17979397" y="921444"/>
                </a:lnTo>
                <a:lnTo>
                  <a:pt x="0" y="921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rot="10800000" flipH="1">
            <a:off x="0" y="4398076"/>
            <a:ext cx="2532741" cy="2459924"/>
          </a:xfrm>
          <a:custGeom>
            <a:avLst/>
            <a:gdLst/>
            <a:ahLst/>
            <a:cxnLst/>
            <a:rect l="l" t="t" r="r" b="b"/>
            <a:pathLst>
              <a:path w="3794368" h="3685280" extrusionOk="0">
                <a:moveTo>
                  <a:pt x="0" y="3685280"/>
                </a:moveTo>
                <a:lnTo>
                  <a:pt x="3794368" y="3685280"/>
                </a:lnTo>
                <a:lnTo>
                  <a:pt x="3794368" y="0"/>
                </a:lnTo>
                <a:lnTo>
                  <a:pt x="0" y="0"/>
                </a:lnTo>
                <a:lnTo>
                  <a:pt x="0" y="368528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flipH="1">
            <a:off x="5293143" y="-56560"/>
            <a:ext cx="6898857" cy="6700515"/>
          </a:xfrm>
          <a:custGeom>
            <a:avLst/>
            <a:gdLst/>
            <a:ahLst/>
            <a:cxnLst/>
            <a:rect l="l" t="t" r="r" b="b"/>
            <a:pathLst>
              <a:path w="10335366" h="10038224" extrusionOk="0">
                <a:moveTo>
                  <a:pt x="10335366" y="0"/>
                </a:moveTo>
                <a:lnTo>
                  <a:pt x="0" y="0"/>
                </a:lnTo>
                <a:lnTo>
                  <a:pt x="0" y="10038224"/>
                </a:lnTo>
                <a:lnTo>
                  <a:pt x="10335366" y="10038224"/>
                </a:lnTo>
                <a:lnTo>
                  <a:pt x="10335366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6007852" y="391844"/>
            <a:ext cx="6074400" cy="60744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l="-78488" t="-9549" b="-95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4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03978" y="2384364"/>
            <a:ext cx="56490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 err="1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FullStack</a:t>
            </a:r>
            <a:r>
              <a:rPr lang="en-US" sz="3600" b="1" i="0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 Web Development With AI Tools </a:t>
            </a:r>
            <a:endParaRPr sz="3600" b="1" i="0" u="none" strike="noStrike" cap="none" dirty="0">
              <a:solidFill>
                <a:srgbClr val="0235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5" descr="A close up of a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2861" y="388408"/>
            <a:ext cx="1926070" cy="62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909895" y="4138650"/>
            <a:ext cx="4273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IN" sz="1600" b="1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Team Details – </a:t>
            </a:r>
            <a:r>
              <a:rPr lang="en-IN" sz="1600" b="1" i="1" dirty="0">
                <a:solidFill>
                  <a:srgbClr val="023558"/>
                </a:solidFill>
              </a:rPr>
              <a:t>NG_CP_Team_664</a:t>
            </a:r>
            <a:endParaRPr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480083" y="4645865"/>
            <a:ext cx="3612957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</a:t>
            </a:r>
            <a:r>
              <a:rPr lang="en-IN" i="1" dirty="0">
                <a:solidFill>
                  <a:srgbClr val="023558"/>
                </a:solidFill>
              </a:rPr>
              <a:t>Rahul Kargeti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Praveen Mathur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Name: Rajeev Pratap Gupta</a:t>
            </a:r>
            <a:endParaRPr lang="en-IN" i="1" dirty="0">
              <a:solidFill>
                <a:srgbClr val="02355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5"/>
          <p:cNvSpPr txBox="1"/>
          <p:nvPr/>
        </p:nvSpPr>
        <p:spPr>
          <a:xfrm>
            <a:off x="2049489" y="6078263"/>
            <a:ext cx="475724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1" u="none" strike="noStrike" cap="none" dirty="0">
                <a:solidFill>
                  <a:srgbClr val="023558"/>
                </a:solidFill>
                <a:latin typeface="Arial"/>
                <a:ea typeface="Arial"/>
                <a:cs typeface="Arial"/>
                <a:sym typeface="Arial"/>
              </a:rPr>
              <a:t>College: </a:t>
            </a:r>
            <a:r>
              <a:rPr lang="en-IN" i="1" dirty="0" err="1">
                <a:solidFill>
                  <a:srgbClr val="023558"/>
                </a:solidFill>
              </a:rPr>
              <a:t>Inderprastha</a:t>
            </a:r>
            <a:r>
              <a:rPr lang="en-IN" i="1" dirty="0">
                <a:solidFill>
                  <a:srgbClr val="023558"/>
                </a:solidFill>
              </a:rPr>
              <a:t> Engineering College, Ghaziabad </a:t>
            </a:r>
            <a:endParaRPr dirty="0"/>
          </a:p>
        </p:txBody>
      </p:sp>
      <p:grpSp>
        <p:nvGrpSpPr>
          <p:cNvPr id="168" name="Google Shape;168;p5"/>
          <p:cNvGrpSpPr/>
          <p:nvPr/>
        </p:nvGrpSpPr>
        <p:grpSpPr>
          <a:xfrm>
            <a:off x="1019147" y="1456538"/>
            <a:ext cx="4588500" cy="742500"/>
            <a:chOff x="1283711" y="1438666"/>
            <a:chExt cx="4588500" cy="742500"/>
          </a:xfrm>
        </p:grpSpPr>
        <p:sp>
          <p:nvSpPr>
            <p:cNvPr id="169" name="Google Shape;169;p5"/>
            <p:cNvSpPr/>
            <p:nvPr/>
          </p:nvSpPr>
          <p:spPr>
            <a:xfrm>
              <a:off x="1283711" y="1438666"/>
              <a:ext cx="4588500" cy="742500"/>
            </a:xfrm>
            <a:prstGeom prst="roundRect">
              <a:avLst>
                <a:gd name="adj" fmla="val 16667"/>
              </a:avLst>
            </a:prstGeom>
            <a:solidFill>
              <a:srgbClr val="03497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 txBox="1"/>
            <p:nvPr/>
          </p:nvSpPr>
          <p:spPr>
            <a:xfrm>
              <a:off x="1441240" y="1609787"/>
              <a:ext cx="427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000" b="1" i="0" u="none" strike="noStrike" cap="none" dirty="0">
                  <a:solidFill>
                    <a:srgbClr val="FFE500"/>
                  </a:solidFill>
                  <a:latin typeface="Arial"/>
                  <a:ea typeface="Arial"/>
                  <a:cs typeface="Arial"/>
                  <a:sym typeface="Arial"/>
                </a:rPr>
                <a:t>Next Gen Employability Program</a:t>
              </a:r>
              <a:endParaRPr sz="1867" b="0" i="0" u="none" strike="noStrike" cap="none" dirty="0">
                <a:solidFill>
                  <a:srgbClr val="FFE5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0" y="865188"/>
            <a:ext cx="3914775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TECHNOLOGY STACK:</a:t>
            </a:r>
            <a:endParaRPr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44194B-4917-425B-83BA-7DC5A8B5627E}"/>
              </a:ext>
            </a:extLst>
          </p:cNvPr>
          <p:cNvSpPr txBox="1"/>
          <p:nvPr/>
        </p:nvSpPr>
        <p:spPr>
          <a:xfrm>
            <a:off x="222855" y="1690062"/>
            <a:ext cx="3469064" cy="4847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1. Frontend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 </a:t>
            </a:r>
            <a:r>
              <a:rPr lang="en-US" sz="1600" b="1" dirty="0"/>
              <a:t>HTML, CSS, JavaScript</a:t>
            </a:r>
            <a:r>
              <a:rPr lang="en-US" sz="1600" dirty="0"/>
              <a:t> - For building interactive and responsive user interfaces.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b="1" dirty="0"/>
              <a:t>2. Backend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Python (Django)</a:t>
            </a:r>
            <a:r>
              <a:rPr lang="en-US" sz="1600" dirty="0"/>
              <a:t> - Handles user authentication, QR code validation, and business logic.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b="1" dirty="0"/>
              <a:t>3. Security -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Secure login, access control, tamper-proof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3FC8E-B5B8-41F6-B652-B999AFD26EF0}"/>
              </a:ext>
            </a:extLst>
          </p:cNvPr>
          <p:cNvSpPr txBox="1"/>
          <p:nvPr/>
        </p:nvSpPr>
        <p:spPr>
          <a:xfrm>
            <a:off x="3855958" y="1743959"/>
            <a:ext cx="4166252" cy="410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/>
              <a:t>4. Database - 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SQLite3 (db.sqlite3) - Lightweight and fast</a:t>
            </a:r>
          </a:p>
          <a:p>
            <a:pPr>
              <a:lnSpc>
                <a:spcPct val="150000"/>
              </a:lnSpc>
            </a:pPr>
            <a:r>
              <a:rPr lang="en-IN" sz="1600" dirty="0"/>
              <a:t>Stores student records securely</a:t>
            </a:r>
          </a:p>
          <a:p>
            <a:pPr>
              <a:lnSpc>
                <a:spcPct val="150000"/>
              </a:lnSpc>
            </a:pPr>
            <a:endParaRPr lang="en-IN" sz="1600" dirty="0"/>
          </a:p>
          <a:p>
            <a:pPr>
              <a:lnSpc>
                <a:spcPct val="150000"/>
              </a:lnSpc>
            </a:pPr>
            <a:r>
              <a:rPr lang="en-IN" sz="1600" b="1" dirty="0"/>
              <a:t>5. Blockchain &amp; Deployment Tools - Remix IDE</a:t>
            </a:r>
            <a:r>
              <a:rPr lang="en-IN" sz="1600" dirty="0"/>
              <a:t> - Write, compile, deploy smart contracts.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Ganache</a:t>
            </a:r>
            <a:r>
              <a:rPr lang="en-US" sz="1600" dirty="0"/>
              <a:t> - Local blockchain for testing and development.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MetaMask</a:t>
            </a:r>
            <a:r>
              <a:rPr lang="en-US" sz="1600" dirty="0"/>
              <a:t> – Wallet to connect app to blockchain.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1AF3E-168E-4BA8-A823-8255004D4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316" y="1743959"/>
            <a:ext cx="3847563" cy="3204259"/>
          </a:xfrm>
          <a:prstGeom prst="rect">
            <a:avLst/>
          </a:prstGeom>
          <a:ln w="317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</p:spTree>
    <p:extLst>
      <p:ext uri="{BB962C8B-B14F-4D97-AF65-F5344CB8AC3E}">
        <p14:creationId xmlns:p14="http://schemas.microsoft.com/office/powerpoint/2010/main" val="422071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375" y="699094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SYSTEM FLOWCHART:</a:t>
            </a:r>
            <a:endParaRPr sz="2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716A0BA-12A4-80F4-00D6-2417710546DF}"/>
              </a:ext>
            </a:extLst>
          </p:cNvPr>
          <p:cNvSpPr/>
          <p:nvPr/>
        </p:nvSpPr>
        <p:spPr>
          <a:xfrm>
            <a:off x="3878826" y="1128694"/>
            <a:ext cx="1661651" cy="7151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37928-5499-EDB0-03BC-4CF35BFF6EB8}"/>
              </a:ext>
            </a:extLst>
          </p:cNvPr>
          <p:cNvSpPr/>
          <p:nvPr/>
        </p:nvSpPr>
        <p:spPr>
          <a:xfrm>
            <a:off x="3620195" y="2081736"/>
            <a:ext cx="2178914" cy="569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Manufacturer Registration By admin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5F1600-EAE3-5501-6F66-B53E8483312B}"/>
              </a:ext>
            </a:extLst>
          </p:cNvPr>
          <p:cNvSpPr/>
          <p:nvPr/>
        </p:nvSpPr>
        <p:spPr>
          <a:xfrm>
            <a:off x="978851" y="4008126"/>
            <a:ext cx="1930436" cy="569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Manufacturer Login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2E65E7-AC06-F011-D92E-FA9922555011}"/>
              </a:ext>
            </a:extLst>
          </p:cNvPr>
          <p:cNvSpPr/>
          <p:nvPr/>
        </p:nvSpPr>
        <p:spPr>
          <a:xfrm>
            <a:off x="997621" y="4919057"/>
            <a:ext cx="1892896" cy="6179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Register Medicine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A6CA902-FD43-C408-6721-040C8A3EBD50}"/>
              </a:ext>
            </a:extLst>
          </p:cNvPr>
          <p:cNvSpPr/>
          <p:nvPr/>
        </p:nvSpPr>
        <p:spPr>
          <a:xfrm>
            <a:off x="6549888" y="4008126"/>
            <a:ext cx="1749287" cy="5695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Verify Medicine</a:t>
            </a:r>
            <a:endParaRPr lang="en-IN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DE5BC4-73F2-9DA5-A3D2-834A6DF410C8}"/>
              </a:ext>
            </a:extLst>
          </p:cNvPr>
          <p:cNvSpPr/>
          <p:nvPr/>
        </p:nvSpPr>
        <p:spPr>
          <a:xfrm>
            <a:off x="4331501" y="5199076"/>
            <a:ext cx="2685570" cy="769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Medicine Verified Successfully</a:t>
            </a:r>
          </a:p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Details Of Medicine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935464-2BD7-94A0-DE3C-78C80E268E97}"/>
              </a:ext>
            </a:extLst>
          </p:cNvPr>
          <p:cNvSpPr/>
          <p:nvPr/>
        </p:nvSpPr>
        <p:spPr>
          <a:xfrm>
            <a:off x="3878827" y="2936133"/>
            <a:ext cx="1661650" cy="5824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Home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B6FCB4-5169-BF11-7C1B-481E9E894D0A}"/>
              </a:ext>
            </a:extLst>
          </p:cNvPr>
          <p:cNvSpPr/>
          <p:nvPr/>
        </p:nvSpPr>
        <p:spPr>
          <a:xfrm>
            <a:off x="8299175" y="5199077"/>
            <a:ext cx="2506101" cy="7691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Invalid Hash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Medicine Not Found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F3B301FF-4E63-7231-815E-A6D3ACD14C35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 rot="5400000">
            <a:off x="3082110" y="2380583"/>
            <a:ext cx="489503" cy="27655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3671EF51-9F3D-3C76-1909-059B4AB6D7AF}"/>
              </a:ext>
            </a:extLst>
          </p:cNvPr>
          <p:cNvCxnSpPr>
            <a:stCxn id="19" idx="2"/>
            <a:endCxn id="15" idx="0"/>
          </p:cNvCxnSpPr>
          <p:nvPr/>
        </p:nvCxnSpPr>
        <p:spPr>
          <a:xfrm rot="16200000" flipH="1">
            <a:off x="5822341" y="2405934"/>
            <a:ext cx="489503" cy="27148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7C09AA-0C70-EE00-8415-60D4BF708C9F}"/>
              </a:ext>
            </a:extLst>
          </p:cNvPr>
          <p:cNvCxnSpPr>
            <a:stCxn id="4" idx="2"/>
            <a:endCxn id="19" idx="0"/>
          </p:cNvCxnSpPr>
          <p:nvPr/>
        </p:nvCxnSpPr>
        <p:spPr>
          <a:xfrm>
            <a:off x="4709652" y="2651334"/>
            <a:ext cx="0" cy="28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AD0E48-235A-F5AA-9616-7CF391430859}"/>
              </a:ext>
            </a:extLst>
          </p:cNvPr>
          <p:cNvCxnSpPr>
            <a:stCxn id="2" idx="4"/>
            <a:endCxn id="4" idx="0"/>
          </p:cNvCxnSpPr>
          <p:nvPr/>
        </p:nvCxnSpPr>
        <p:spPr>
          <a:xfrm>
            <a:off x="4709652" y="1843828"/>
            <a:ext cx="0" cy="23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DED169-ACC6-CA90-B12D-CC1E75988CD3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944069" y="4577724"/>
            <a:ext cx="0" cy="341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1240DC4D-4B22-62E0-050D-AC1E3BC7AF8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6238733" y="4013277"/>
            <a:ext cx="621352" cy="175024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B139D3A3-2696-D98D-A4E8-9C50241C8381}"/>
              </a:ext>
            </a:extLst>
          </p:cNvPr>
          <p:cNvCxnSpPr>
            <a:stCxn id="15" idx="2"/>
            <a:endCxn id="20" idx="0"/>
          </p:cNvCxnSpPr>
          <p:nvPr/>
        </p:nvCxnSpPr>
        <p:spPr>
          <a:xfrm rot="16200000" flipH="1">
            <a:off x="8177703" y="3824553"/>
            <a:ext cx="621353" cy="21276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7CB5055-B820-7DE7-25E5-6E0E20FB3857}"/>
              </a:ext>
            </a:extLst>
          </p:cNvPr>
          <p:cNvSpPr/>
          <p:nvPr/>
        </p:nvSpPr>
        <p:spPr>
          <a:xfrm>
            <a:off x="1012277" y="5925158"/>
            <a:ext cx="1892896" cy="6179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Session End After One Registration</a:t>
            </a:r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DC37F95-2260-45C5-BE09-A9E0FA2FA306}"/>
              </a:ext>
            </a:extLst>
          </p:cNvPr>
          <p:cNvCxnSpPr>
            <a:cxnSpLocks/>
            <a:stCxn id="11" idx="2"/>
            <a:endCxn id="44" idx="0"/>
          </p:cNvCxnSpPr>
          <p:nvPr/>
        </p:nvCxnSpPr>
        <p:spPr>
          <a:xfrm>
            <a:off x="1944069" y="5537052"/>
            <a:ext cx="14656" cy="38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12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D2CC7-0BCD-472D-92AE-A3238519E732}"/>
              </a:ext>
            </a:extLst>
          </p:cNvPr>
          <p:cNvSpPr txBox="1"/>
          <p:nvPr/>
        </p:nvSpPr>
        <p:spPr>
          <a:xfrm>
            <a:off x="329938" y="970961"/>
            <a:ext cx="3421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CORE MODULES: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F1A0C-AFDF-40E8-ADAF-4A39E4BD2079}"/>
              </a:ext>
            </a:extLst>
          </p:cNvPr>
          <p:cNvSpPr txBox="1"/>
          <p:nvPr/>
        </p:nvSpPr>
        <p:spPr>
          <a:xfrm>
            <a:off x="197963" y="1508288"/>
            <a:ext cx="10397765" cy="4006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011B3-71D4-41F3-805B-A0114AA0DB7E}"/>
              </a:ext>
            </a:extLst>
          </p:cNvPr>
          <p:cNvSpPr txBox="1"/>
          <p:nvPr/>
        </p:nvSpPr>
        <p:spPr>
          <a:xfrm>
            <a:off x="197963" y="1394918"/>
            <a:ext cx="4191783" cy="605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Admin Module:</a:t>
            </a:r>
            <a:r>
              <a:rPr lang="en-US" sz="1600" dirty="0"/>
              <a:t> Manages manufacturers and assigns unique government codes</a:t>
            </a:r>
            <a:endParaRPr lang="en-IN" sz="1600" dirty="0"/>
          </a:p>
          <a:p>
            <a:pPr>
              <a:lnSpc>
                <a:spcPct val="150000"/>
              </a:lnSpc>
              <a:buClr>
                <a:schemeClr val="accent4">
                  <a:lumMod val="75000"/>
                </a:schemeClr>
              </a:buClr>
            </a:pPr>
            <a:endParaRPr lang="en-IN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Manufacturer Login:</a:t>
            </a:r>
            <a:r>
              <a:rPr lang="en-US" sz="1600" dirty="0"/>
              <a:t> Secure login with one-time medicine registration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b="1" dirty="0"/>
              <a:t>Medicine Registration:</a:t>
            </a:r>
            <a:r>
              <a:rPr lang="en-IN" sz="1600" dirty="0"/>
              <a:t> Registers medicine details on blockchain network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b="1" dirty="0"/>
              <a:t>QR Code Generation:</a:t>
            </a:r>
            <a:r>
              <a:rPr lang="en-IN" sz="1600" dirty="0"/>
              <a:t> Generates unique QR code for each medicine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b="1" dirty="0"/>
              <a:t>QR Code Scanning:</a:t>
            </a:r>
            <a:r>
              <a:rPr lang="en-IN" sz="1600" dirty="0"/>
              <a:t> Scans medicine QR code using camera</a:t>
            </a: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lnSpc>
                <a:spcPct val="200000"/>
              </a:lnSpc>
              <a:buClr>
                <a:schemeClr val="accent4">
                  <a:lumMod val="75000"/>
                </a:schemeClr>
              </a:buClr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87AAF-2229-4B41-9D60-4E75D49681AC}"/>
              </a:ext>
            </a:extLst>
          </p:cNvPr>
          <p:cNvSpPr txBox="1"/>
          <p:nvPr/>
        </p:nvSpPr>
        <p:spPr>
          <a:xfrm>
            <a:off x="4521721" y="1394918"/>
            <a:ext cx="4191783" cy="4447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Verification Module:</a:t>
            </a:r>
            <a:r>
              <a:rPr lang="en-US" sz="1600" dirty="0"/>
              <a:t> Fetches and verifies medicine details instantly</a:t>
            </a: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600" dirty="0"/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Authentication &amp; Security:</a:t>
            </a:r>
            <a:r>
              <a:rPr lang="en-US" sz="1600" dirty="0"/>
              <a:t> Restricts access to authorized users only</a:t>
            </a: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Database Management:</a:t>
            </a:r>
            <a:r>
              <a:rPr lang="en-US" sz="1600" dirty="0"/>
              <a:t> Stores medicine and manufacturer records securely</a:t>
            </a:r>
            <a:endParaRPr lang="en-IN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36A2D9-CD4F-478A-A786-1EE579FE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691" y="1660341"/>
            <a:ext cx="2753139" cy="35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851867-06FB-2DC7-C68B-B010C77F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10" y="922643"/>
            <a:ext cx="5830702" cy="5226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730A62-100B-DCF2-30B0-9F064912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6" y="922643"/>
            <a:ext cx="5830703" cy="52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2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94758-F10F-64FE-CD79-2056F588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856035"/>
            <a:ext cx="5701381" cy="556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E52F2-E856-B208-2D7B-8B6E777CB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6035"/>
            <a:ext cx="5897880" cy="556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A61E7-8EE8-473B-7316-370BBFAB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874270"/>
            <a:ext cx="5334000" cy="5678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DD6917-3D4E-725E-C4FD-CB7C5F16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80" y="874271"/>
            <a:ext cx="6598920" cy="567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ABE55-5E35-CF6B-4D4D-814ABC2F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74" y="1595181"/>
            <a:ext cx="7182852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747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1DF8C-49F0-4F9D-B5DA-9E49FA1DEE2A}"/>
              </a:ext>
            </a:extLst>
          </p:cNvPr>
          <p:cNvSpPr txBox="1"/>
          <p:nvPr/>
        </p:nvSpPr>
        <p:spPr>
          <a:xfrm>
            <a:off x="471341" y="919237"/>
            <a:ext cx="585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CONCLUSION AND FUTUREWORK: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983F2-CC6A-48B9-9F40-064086188113}"/>
              </a:ext>
            </a:extLst>
          </p:cNvPr>
          <p:cNvSpPr txBox="1"/>
          <p:nvPr/>
        </p:nvSpPr>
        <p:spPr>
          <a:xfrm>
            <a:off x="471341" y="1564243"/>
            <a:ext cx="54394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Fast, secure, and reliable medicine verification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Eliminates manual verification and reduces counterfeit medicines.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Real-time tracking of medicines across the supply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Improves transparency and builds trust between manufacturers and consumers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Suitable for pharmacies, hospitals, and healthcare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Supports government regulations and compliance in the pharmaceutical sector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1E4FE-C276-43C7-83B8-DD2FBC44B857}"/>
              </a:ext>
            </a:extLst>
          </p:cNvPr>
          <p:cNvSpPr txBox="1"/>
          <p:nvPr/>
        </p:nvSpPr>
        <p:spPr>
          <a:xfrm>
            <a:off x="6322142" y="1646230"/>
            <a:ext cx="5439464" cy="369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Integrate </a:t>
            </a:r>
            <a:r>
              <a:rPr lang="en-US" sz="1600" b="1" dirty="0"/>
              <a:t>biometric authentication</a:t>
            </a:r>
            <a:r>
              <a:rPr lang="en-US" sz="1600" dirty="0"/>
              <a:t> for manufacturers to enhance security.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Develop a </a:t>
            </a:r>
            <a:r>
              <a:rPr lang="en-US" sz="1600" b="1" dirty="0"/>
              <a:t>mobile application</a:t>
            </a:r>
            <a:r>
              <a:rPr lang="en-US" sz="1600" dirty="0"/>
              <a:t> for real-time consumer verification.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Expand to </a:t>
            </a:r>
            <a:r>
              <a:rPr lang="en-US" sz="1600" b="1" dirty="0"/>
              <a:t>multi-country or global blockchain networks</a:t>
            </a:r>
            <a:r>
              <a:rPr lang="en-US" sz="1600" dirty="0"/>
              <a:t> for international medicine verification.</a:t>
            </a:r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930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266686" y="866047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IN" sz="2000" b="1" i="0" u="none" strike="noStrike" cap="none" dirty="0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215" name="Google Shape;215;p12"/>
          <p:cNvSpPr txBox="1"/>
          <p:nvPr/>
        </p:nvSpPr>
        <p:spPr>
          <a:xfrm>
            <a:off x="266686" y="1295647"/>
            <a:ext cx="9518338" cy="5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lvl="0" indent="-34290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  <a:buFont typeface="Arial" panose="020B0604020202020204" pitchFamily="34" charset="0"/>
              <a:buChar char="•"/>
            </a:pPr>
            <a:r>
              <a:rPr lang="en-IN" sz="1867" b="1" dirty="0"/>
              <a:t>ChatGPT    –</a:t>
            </a:r>
            <a:r>
              <a:rPr lang="en-IN" sz="1867" dirty="0"/>
              <a:t>    </a:t>
            </a:r>
            <a:r>
              <a:rPr lang="en-IN" sz="1867" u="sng" dirty="0">
                <a:hlinkClick r:id="rId3"/>
              </a:rPr>
              <a:t>https://chat.openai.com</a:t>
            </a:r>
            <a:endParaRPr lang="en-IN" sz="1867" b="1" u="sng" dirty="0"/>
          </a:p>
          <a:p>
            <a:pPr lvl="0">
              <a:lnSpc>
                <a:spcPct val="200000"/>
              </a:lnSpc>
              <a:spcBef>
                <a:spcPts val="267"/>
              </a:spcBef>
              <a:buClr>
                <a:srgbClr val="213163"/>
              </a:buClr>
              <a:buSzPts val="1867"/>
            </a:pPr>
            <a:endParaRPr lang="en-IN" sz="1867" u="sng" dirty="0"/>
          </a:p>
          <a:p>
            <a:pPr marL="231133" marR="0" lvl="0" indent="-112579" algn="l" rtl="0">
              <a:lnSpc>
                <a:spcPct val="200000"/>
              </a:lnSpc>
              <a:spcBef>
                <a:spcPts val="267"/>
              </a:spcBef>
              <a:spcAft>
                <a:spcPts val="0"/>
              </a:spcAft>
              <a:buClr>
                <a:srgbClr val="213163"/>
              </a:buClr>
              <a:buSzPts val="1867"/>
              <a:buFont typeface="Arial"/>
              <a:buNone/>
            </a:pP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6"/>
          <p:cNvGrpSpPr/>
          <p:nvPr/>
        </p:nvGrpSpPr>
        <p:grpSpPr>
          <a:xfrm>
            <a:off x="1894840" y="1516840"/>
            <a:ext cx="8402400" cy="4033592"/>
            <a:chOff x="2159836" y="1516840"/>
            <a:chExt cx="8402400" cy="4033592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2159836" y="1608432"/>
              <a:ext cx="8402400" cy="3942000"/>
              <a:chOff x="2159836" y="1457960"/>
              <a:chExt cx="8402400" cy="394200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2159836" y="1457960"/>
                <a:ext cx="8402400" cy="3942000"/>
              </a:xfrm>
              <a:prstGeom prst="roundRect">
                <a:avLst>
                  <a:gd name="adj" fmla="val 10997"/>
                </a:avLst>
              </a:prstGeom>
              <a:solidFill>
                <a:srgbClr val="03497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 txBox="1"/>
              <p:nvPr/>
            </p:nvSpPr>
            <p:spPr>
              <a:xfrm>
                <a:off x="2159836" y="4391210"/>
                <a:ext cx="8402400" cy="8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400" b="0" i="0" u="none" strike="noStrike" cap="none">
                    <a:solidFill>
                      <a:srgbClr val="FFE500"/>
                    </a:solidFill>
                    <a:latin typeface="Arial"/>
                    <a:ea typeface="Arial"/>
                    <a:cs typeface="Arial"/>
                    <a:sym typeface="Arial"/>
                  </a:rPr>
                  <a:t>The content is curated from online/offline resources and used for educational purpose only.</a:t>
                </a:r>
                <a:endParaRPr/>
              </a:p>
            </p:txBody>
          </p:sp>
        </p:grpSp>
        <p:pic>
          <p:nvPicPr>
            <p:cNvPr id="179" name="Google Shape;179;p6" descr="A blue sign with black background&#10;&#10;AI-generated content may be incorrect."/>
            <p:cNvPicPr preferRelativeResize="0"/>
            <p:nvPr/>
          </p:nvPicPr>
          <p:blipFill rotWithShape="1">
            <a:blip r:embed="rId3">
              <a:alphaModFix/>
            </a:blip>
            <a:srcRect l="9323" t="20722" r="6755" b="23452"/>
            <a:stretch/>
          </p:blipFill>
          <p:spPr>
            <a:xfrm>
              <a:off x="2487153" y="1516840"/>
              <a:ext cx="7747685" cy="28991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7" descr="A blue and yellow line with a black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9817" t="30090" r="9640" b="30269"/>
          <a:stretch/>
        </p:blipFill>
        <p:spPr>
          <a:xfrm>
            <a:off x="802675" y="1612433"/>
            <a:ext cx="10586650" cy="390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2988752" y="3251404"/>
            <a:ext cx="69189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D5E3FF"/>
                </a:solidFill>
              </a:rPr>
              <a:t>Blockchain Based Medicine Authenticity System</a:t>
            </a:r>
            <a:endParaRPr dirty="0"/>
          </a:p>
        </p:txBody>
      </p:sp>
      <p:sp>
        <p:nvSpPr>
          <p:cNvPr id="187" name="Google Shape;187;p7"/>
          <p:cNvSpPr txBox="1"/>
          <p:nvPr/>
        </p:nvSpPr>
        <p:spPr>
          <a:xfrm>
            <a:off x="5495063" y="2882104"/>
            <a:ext cx="226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i="0" u="none" strike="noStrike" cap="none">
                <a:solidFill>
                  <a:srgbClr val="D5E3FF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i="0" u="none" strike="noStrike" cap="none">
                <a:solidFill>
                  <a:srgbClr val="213163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sz="2000" b="1" i="0" u="none" strike="noStrike" cap="none">
              <a:solidFill>
                <a:srgbClr val="2131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185129" y="1270698"/>
            <a:ext cx="5754600" cy="3996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 stack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ystem flowchart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Modules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measures 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dirty="0"/>
              <a:t>C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onclusion and Future work</a:t>
            </a:r>
          </a:p>
          <a:p>
            <a:pPr marL="231641" marR="0" lvl="0" indent="-23164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1316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8" descr="A light bulb with a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120" t="5426" r="7292" b="7473"/>
          <a:stretch/>
        </p:blipFill>
        <p:spPr>
          <a:xfrm>
            <a:off x="7112000" y="1092200"/>
            <a:ext cx="4551679" cy="4632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>
            <a:spLocks noGrp="1"/>
          </p:cNvSpPr>
          <p:nvPr>
            <p:ph type="title"/>
          </p:nvPr>
        </p:nvSpPr>
        <p:spPr>
          <a:xfrm>
            <a:off x="245097" y="820132"/>
            <a:ext cx="2884602" cy="51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213163"/>
                </a:solidFill>
              </a:rPr>
              <a:t>Introduction:</a:t>
            </a: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US" sz="28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br>
              <a:rPr lang="en-IN" sz="1600" b="1" dirty="0">
                <a:solidFill>
                  <a:srgbClr val="213163"/>
                </a:solidFill>
              </a:rPr>
            </a:b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D5629-B375-413A-A447-E314D931C8AD}"/>
              </a:ext>
            </a:extLst>
          </p:cNvPr>
          <p:cNvSpPr txBox="1"/>
          <p:nvPr/>
        </p:nvSpPr>
        <p:spPr>
          <a:xfrm>
            <a:off x="320510" y="1338607"/>
            <a:ext cx="6975235" cy="721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dirty="0"/>
              <a:t>The pharmaceutical industry currently lacks a comprehensive system to monitor the supply chain, leading to the widespread circulation of counterfeit medicines—a problem that worsened during the COVID-19 pandemic. These fake medicines pose serious health risks, causing over </a:t>
            </a:r>
            <a:r>
              <a:rPr lang="en-US" b="1" dirty="0"/>
              <a:t>1 million deaths annually</a:t>
            </a:r>
            <a:r>
              <a:rPr lang="en-US" dirty="0"/>
              <a:t> and </a:t>
            </a:r>
            <a:r>
              <a:rPr lang="en-US" b="1" dirty="0"/>
              <a:t>$21 billion in global economic losses</a:t>
            </a:r>
            <a:r>
              <a:rPr lang="en-US" dirty="0"/>
              <a:t> (WHO). To address this, we propose a </a:t>
            </a:r>
            <a:r>
              <a:rPr lang="en-US" b="1" dirty="0"/>
              <a:t>Blockchain-based medicine authentication system</a:t>
            </a:r>
            <a:r>
              <a:rPr lang="en-US" dirty="0"/>
              <a:t>. Its immutability prevents tampering and ensures authenticity while enabling real-time tracking throughout the supply chain. Manufacturers upload medicine details to the blockchain at production, generating a unique </a:t>
            </a:r>
            <a:r>
              <a:rPr lang="en-US" b="1" dirty="0"/>
              <a:t>QR code</a:t>
            </a:r>
            <a:r>
              <a:rPr lang="en-US" dirty="0"/>
              <a:t> for each product, which consumers can scan to verify the authenticity of the medicine.</a:t>
            </a:r>
            <a:br>
              <a:rPr lang="en-US" sz="1600" dirty="0">
                <a:solidFill>
                  <a:srgbClr val="213163"/>
                </a:solidFill>
              </a:rPr>
            </a:br>
            <a:br>
              <a:rPr lang="en-US" sz="1600" b="1" dirty="0">
                <a:solidFill>
                  <a:srgbClr val="213163"/>
                </a:solidFill>
              </a:rPr>
            </a:br>
            <a:br>
              <a:rPr lang="en-US" sz="1600" b="1" dirty="0">
                <a:solidFill>
                  <a:srgbClr val="213163"/>
                </a:solidFill>
              </a:rPr>
            </a:b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4766C-C01F-45B5-8E0E-02997CAC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019" y="1630437"/>
            <a:ext cx="4344471" cy="454662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P</a:t>
            </a:r>
            <a:r>
              <a:rPr lang="en-IN" sz="2400" b="1" dirty="0">
                <a:solidFill>
                  <a:srgbClr val="213163"/>
                </a:solidFill>
              </a:rPr>
              <a:t>ROBLEM STATEMENT:</a:t>
            </a:r>
            <a:br>
              <a:rPr lang="en-IN" sz="2400" b="1" dirty="0">
                <a:solidFill>
                  <a:srgbClr val="213163"/>
                </a:solidFill>
              </a:rPr>
            </a:b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1912E-4392-4125-9D7B-EFBC3BD8793A}"/>
              </a:ext>
            </a:extLst>
          </p:cNvPr>
          <p:cNvSpPr txBox="1"/>
          <p:nvPr/>
        </p:nvSpPr>
        <p:spPr>
          <a:xfrm>
            <a:off x="174709" y="1503157"/>
            <a:ext cx="1135427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Problem Statement – Blockchain-Based Medicine Authentication System</a:t>
            </a:r>
          </a:p>
          <a:p>
            <a:endParaRPr lang="en-US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current medicine supply chain </a:t>
            </a:r>
            <a:r>
              <a:rPr lang="en-US" sz="1600" b="1" dirty="0"/>
              <a:t>lacks transparency</a:t>
            </a:r>
            <a:r>
              <a:rPr lang="en-US" sz="1600" dirty="0"/>
              <a:t>, making it easy for counterfeit medicines to enter the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Traditional verification systems are </a:t>
            </a:r>
            <a:r>
              <a:rPr lang="en-US" sz="1600" b="1" dirty="0"/>
              <a:t>centralized, slow, and prone to manipulation</a:t>
            </a:r>
            <a:r>
              <a:rPr lang="en-US" sz="16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Consumers often </a:t>
            </a:r>
            <a:r>
              <a:rPr lang="en-US" sz="1600" b="1" dirty="0"/>
              <a:t>cannot verify the authenticity</a:t>
            </a:r>
            <a:r>
              <a:rPr lang="en-US" sz="1600" dirty="0"/>
              <a:t> of medicines themselves.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Counterfeit medicines can </a:t>
            </a:r>
            <a:r>
              <a:rPr lang="en-US" sz="1600" b="1" dirty="0"/>
              <a:t>cause serious health risks</a:t>
            </a:r>
            <a:r>
              <a:rPr lang="en-US" sz="1600" dirty="0"/>
              <a:t>, including treatment failure and death.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Pharmaceutical companies face </a:t>
            </a:r>
            <a:r>
              <a:rPr lang="en-US" sz="1600" b="1" dirty="0"/>
              <a:t>financial losses</a:t>
            </a:r>
            <a:r>
              <a:rPr lang="en-US" sz="1600" dirty="0"/>
              <a:t> due to fake medicines displacing genuine products.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There is a need for a </a:t>
            </a:r>
            <a:r>
              <a:rPr lang="en-US" sz="1600" b="1" dirty="0"/>
              <a:t>secure, fast, and tamper-proof system</a:t>
            </a:r>
            <a:r>
              <a:rPr lang="en-US" sz="1600" dirty="0"/>
              <a:t> to authenticate medicines at every stage of the supply chain.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The system should allow </a:t>
            </a:r>
            <a:r>
              <a:rPr lang="en-US" sz="1600" b="1" dirty="0"/>
              <a:t>manufacturers to register medicines</a:t>
            </a:r>
            <a:r>
              <a:rPr lang="en-US" sz="1600" dirty="0"/>
              <a:t> and </a:t>
            </a:r>
            <a:r>
              <a:rPr lang="en-US" sz="1600" b="1" dirty="0"/>
              <a:t>consumers to verify them instantly</a:t>
            </a:r>
            <a:r>
              <a:rPr lang="en-US" sz="1600" dirty="0"/>
              <a:t> using a unique ID or QR code.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715134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13163"/>
                </a:solidFill>
              </a:rPr>
              <a:t>P</a:t>
            </a:r>
            <a:r>
              <a:rPr lang="en-IN" sz="2000" b="1" dirty="0">
                <a:solidFill>
                  <a:srgbClr val="213163"/>
                </a:solidFill>
              </a:rPr>
              <a:t>ROPOSED SOLUTION: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C3691-C0C0-496B-AB90-A94E95135F29}"/>
              </a:ext>
            </a:extLst>
          </p:cNvPr>
          <p:cNvSpPr txBox="1"/>
          <p:nvPr/>
        </p:nvSpPr>
        <p:spPr>
          <a:xfrm>
            <a:off x="108721" y="1144734"/>
            <a:ext cx="10859677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/>
              <a:t>M</a:t>
            </a:r>
            <a:r>
              <a:rPr lang="en-US" sz="1600" b="1" dirty="0"/>
              <a:t>anufacturer Registration:</a:t>
            </a:r>
            <a:r>
              <a:rPr lang="en-US" sz="1600" dirty="0"/>
              <a:t> Manufacturers must first be registered by the </a:t>
            </a:r>
            <a:r>
              <a:rPr lang="en-US" sz="1600" b="1" dirty="0"/>
              <a:t>administration or government</a:t>
            </a:r>
            <a:r>
              <a:rPr lang="en-US" sz="1600" dirty="0"/>
              <a:t>. Each student is assigned a unique QR code linked to their details stored in a secure database. </a:t>
            </a:r>
          </a:p>
          <a:p>
            <a:pPr marL="285750" indent="-285750">
              <a:lnSpc>
                <a:spcPct val="2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Unique Government Code:</a:t>
            </a:r>
            <a:r>
              <a:rPr lang="en-US" sz="1600" dirty="0"/>
              <a:t> Each registered manufacturer is provided a </a:t>
            </a:r>
            <a:r>
              <a:rPr lang="en-US" sz="1600" b="1" dirty="0"/>
              <a:t>unique government-issued code</a:t>
            </a:r>
            <a:r>
              <a:rPr lang="en-US" sz="1600" dirty="0"/>
              <a:t> for secure login.</a:t>
            </a:r>
          </a:p>
          <a:p>
            <a:pPr marL="285750" indent="-285750">
              <a:lnSpc>
                <a:spcPct val="2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dirty="0"/>
              <a:t> </a:t>
            </a:r>
            <a:r>
              <a:rPr lang="en-US" sz="1600" b="1" dirty="0"/>
              <a:t>Secure Login:</a:t>
            </a:r>
            <a:r>
              <a:rPr lang="en-US" sz="1600" dirty="0"/>
              <a:t> Manufacturers use this code to </a:t>
            </a:r>
            <a:r>
              <a:rPr lang="en-US" sz="1600" b="1" dirty="0"/>
              <a:t>log into the system</a:t>
            </a:r>
            <a:r>
              <a:rPr lang="en-US" sz="1600" dirty="0"/>
              <a:t>.</a:t>
            </a:r>
          </a:p>
          <a:p>
            <a:pPr marL="285750" indent="-285750">
              <a:lnSpc>
                <a:spcPct val="2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Medicine Registration on Blockchain:</a:t>
            </a:r>
            <a:r>
              <a:rPr lang="en-US" sz="1600" dirty="0"/>
              <a:t> After login, manufacturers can </a:t>
            </a:r>
            <a:r>
              <a:rPr lang="en-US" sz="1600" b="1" dirty="0"/>
              <a:t>register new medicines</a:t>
            </a:r>
            <a:r>
              <a:rPr lang="en-US" sz="1600" dirty="0"/>
              <a:t> on the blockchain.</a:t>
            </a:r>
          </a:p>
          <a:p>
            <a:pPr marL="285750" indent="-285750">
              <a:lnSpc>
                <a:spcPct val="2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One-Time Registration per Session:</a:t>
            </a:r>
            <a:r>
              <a:rPr lang="en-US" sz="1600" dirty="0"/>
              <a:t> Each manufacturer can </a:t>
            </a:r>
            <a:r>
              <a:rPr lang="en-US" sz="1600" b="1" dirty="0"/>
              <a:t>register medicines only during their active session</a:t>
            </a:r>
            <a:r>
              <a:rPr lang="en-US" sz="1600" dirty="0"/>
              <a:t>. After completing the registration, the </a:t>
            </a:r>
            <a:r>
              <a:rPr lang="en-US" sz="1600" b="1" dirty="0"/>
              <a:t>session ends or the manufacturer is logged out automatically</a:t>
            </a:r>
            <a:r>
              <a:rPr lang="en-US" sz="1600" dirty="0"/>
              <a:t>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3F10B0-0BC9-5D32-9A68-FB2345F0383C}"/>
              </a:ext>
            </a:extLst>
          </p:cNvPr>
          <p:cNvSpPr txBox="1"/>
          <p:nvPr/>
        </p:nvSpPr>
        <p:spPr>
          <a:xfrm>
            <a:off x="301657" y="1080625"/>
            <a:ext cx="1067114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Restricted Access:</a:t>
            </a:r>
            <a:r>
              <a:rPr lang="en-US" sz="1600" dirty="0"/>
              <a:t> </a:t>
            </a:r>
            <a:r>
              <a:rPr lang="en-US" sz="1600" b="1" dirty="0"/>
              <a:t>No one can access the medicine registration page directly</a:t>
            </a:r>
            <a:r>
              <a:rPr lang="en-US" sz="1600" dirty="0"/>
              <a:t> without proper login credentials.</a:t>
            </a:r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Restricted Access:</a:t>
            </a:r>
            <a:r>
              <a:rPr lang="en-US" sz="1600" dirty="0"/>
              <a:t> </a:t>
            </a:r>
            <a:r>
              <a:rPr lang="en-US" sz="1600" b="1" dirty="0"/>
              <a:t>No one can access the medicine registration page directly</a:t>
            </a:r>
            <a:r>
              <a:rPr lang="en-US" sz="1600" dirty="0"/>
              <a:t> without proper login credentials.</a:t>
            </a:r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Unique Transaction Hash (</a:t>
            </a:r>
            <a:r>
              <a:rPr lang="en-US" sz="1600" b="1" dirty="0" err="1"/>
              <a:t>tx_hash</a:t>
            </a:r>
            <a:r>
              <a:rPr lang="en-US" sz="1600" b="1" dirty="0"/>
              <a:t>):</a:t>
            </a:r>
            <a:r>
              <a:rPr lang="en-US" sz="1600" dirty="0"/>
              <a:t> Each registered medicine generates a </a:t>
            </a:r>
            <a:r>
              <a:rPr lang="en-US" sz="1600" b="1" dirty="0"/>
              <a:t>unique blockchain transaction hash</a:t>
            </a:r>
            <a:r>
              <a:rPr lang="en-US" sz="1600" dirty="0"/>
              <a:t>.</a:t>
            </a:r>
          </a:p>
          <a:p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QR Code Generation:</a:t>
            </a:r>
            <a:r>
              <a:rPr lang="en-US" sz="1600" dirty="0"/>
              <a:t> The transaction hash is </a:t>
            </a:r>
            <a:r>
              <a:rPr lang="en-US" sz="1600" b="1" dirty="0"/>
              <a:t>embedded in a QR code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Medicine Labeling:</a:t>
            </a:r>
            <a:r>
              <a:rPr lang="en-US" sz="1600" dirty="0"/>
              <a:t> The QR code is printed on the </a:t>
            </a:r>
            <a:r>
              <a:rPr lang="en-US" sz="1600" b="1" dirty="0"/>
              <a:t>medicine packaging label</a:t>
            </a:r>
            <a:r>
              <a:rPr lang="en-US" sz="1600" dirty="0"/>
              <a:t> for authentication.</a:t>
            </a:r>
          </a:p>
          <a:p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Consumer Verification:</a:t>
            </a:r>
            <a:r>
              <a:rPr lang="en-US" sz="1600" dirty="0"/>
              <a:t> Patients or consumers can </a:t>
            </a:r>
            <a:r>
              <a:rPr lang="en-US" sz="1600" b="1" dirty="0"/>
              <a:t>scan the QR code</a:t>
            </a:r>
            <a:r>
              <a:rPr lang="en-US" sz="1600" dirty="0"/>
              <a:t> using the system to verify authenticity.</a:t>
            </a:r>
          </a:p>
          <a:p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Blockchain Verification:</a:t>
            </a:r>
            <a:r>
              <a:rPr lang="en-US" sz="1600" dirty="0"/>
              <a:t> If the medicine exists in the blockchain, </a:t>
            </a:r>
            <a:r>
              <a:rPr lang="en-US" sz="1600" b="1" dirty="0"/>
              <a:t>all its details are displayed</a:t>
            </a:r>
            <a:r>
              <a:rPr lang="en-US" sz="1600" dirty="0"/>
              <a:t>. If not, the </a:t>
            </a:r>
          </a:p>
          <a:p>
            <a:r>
              <a:rPr lang="en-US" sz="1600" dirty="0"/>
              <a:t>system shows a </a:t>
            </a:r>
            <a:r>
              <a:rPr lang="en-US" sz="1600" b="1" dirty="0"/>
              <a:t>“Medicine Not Found”</a:t>
            </a:r>
            <a:r>
              <a:rPr lang="en-US" sz="1600" dirty="0"/>
              <a:t> message.</a:t>
            </a:r>
          </a:p>
          <a:p>
            <a:endParaRPr lang="en-US" sz="1600" b="1" dirty="0"/>
          </a:p>
          <a:p>
            <a:pPr marL="285750" indent="-285750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600" b="1" dirty="0"/>
              <a:t>Tamper-Proof &amp; Transparent:</a:t>
            </a:r>
            <a:r>
              <a:rPr lang="en-US" sz="1600" dirty="0"/>
              <a:t> The blockchain ensures </a:t>
            </a:r>
            <a:r>
              <a:rPr lang="en-US" sz="1600" b="1" dirty="0"/>
              <a:t>immutability</a:t>
            </a:r>
            <a:r>
              <a:rPr lang="en-US" sz="1600" dirty="0"/>
              <a:t>, </a:t>
            </a:r>
            <a:r>
              <a:rPr lang="en-US" sz="1600" b="1" dirty="0"/>
              <a:t>security</a:t>
            </a:r>
            <a:r>
              <a:rPr lang="en-US" sz="1600" dirty="0"/>
              <a:t>, and </a:t>
            </a:r>
            <a:r>
              <a:rPr lang="en-US" sz="1600" b="1" dirty="0"/>
              <a:t>trust</a:t>
            </a:r>
            <a:r>
              <a:rPr lang="en-US" sz="1600" dirty="0"/>
              <a:t> throughout the supply chain.</a:t>
            </a:r>
            <a:endParaRPr lang="en-US" sz="1600" b="1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7018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174709" y="865963"/>
            <a:ext cx="3914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13163"/>
                </a:solidFill>
              </a:rPr>
              <a:t>K</a:t>
            </a:r>
            <a:r>
              <a:rPr lang="en-IN" sz="2400" b="1" dirty="0">
                <a:solidFill>
                  <a:srgbClr val="213163"/>
                </a:solidFill>
              </a:rPr>
              <a:t>EY FEATURES:</a:t>
            </a: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855F8-EEB4-4327-9B45-6747F2D95AD5}"/>
              </a:ext>
            </a:extLst>
          </p:cNvPr>
          <p:cNvSpPr txBox="1"/>
          <p:nvPr/>
        </p:nvSpPr>
        <p:spPr>
          <a:xfrm>
            <a:off x="174709" y="1163622"/>
            <a:ext cx="5545371" cy="552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Secure Admin Login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Manufacturer Registration Management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Medicine Registration on Blockchain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Automatic QR Code Generation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QR Code Scanning for Verification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Instant Data Display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Tamper-Proof and Secure System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Fast and Reliable Verification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IN" sz="1600" dirty="0"/>
              <a:t>Session-Controlled Access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39623-3733-4E94-A997-4D0C7747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08" y="1303924"/>
            <a:ext cx="4610911" cy="46109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2744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1975</Words>
  <Application>Microsoft Office PowerPoint</Application>
  <PresentationFormat>Widescreen</PresentationFormat>
  <Paragraphs>358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Wingdings</vt:lpstr>
      <vt:lpstr>Simple Light</vt:lpstr>
      <vt:lpstr>PowerPoint Presentation</vt:lpstr>
      <vt:lpstr>PowerPoint Presentation</vt:lpstr>
      <vt:lpstr>PowerPoint Presentation</vt:lpstr>
      <vt:lpstr>Table of Contents</vt:lpstr>
      <vt:lpstr>Introduction:         </vt:lpstr>
      <vt:lpstr>PROBLEM STATEMENT: </vt:lpstr>
      <vt:lpstr>PROPOSED SOLUTION:</vt:lpstr>
      <vt:lpstr>PowerPoint Presentation</vt:lpstr>
      <vt:lpstr>KEY FEATURES:</vt:lpstr>
      <vt:lpstr>TECHNOLOGY STACK:</vt:lpstr>
      <vt:lpstr>SYSTEM FLOWCHART: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RAHUL KARGETI</cp:lastModifiedBy>
  <cp:revision>14</cp:revision>
  <dcterms:modified xsi:type="dcterms:W3CDTF">2026-02-03T07:15:02Z</dcterms:modified>
</cp:coreProperties>
</file>